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3" r:id="rId7"/>
    <p:sldId id="264" r:id="rId8"/>
    <p:sldId id="265" r:id="rId9"/>
    <p:sldId id="266" r:id="rId10"/>
    <p:sldId id="261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82"/>
  </p:normalViewPr>
  <p:slideViewPr>
    <p:cSldViewPr snapToGrid="0" snapToObjects="1">
      <p:cViewPr>
        <p:scale>
          <a:sx n="100" d="100"/>
          <a:sy n="100" d="100"/>
        </p:scale>
        <p:origin x="1000" y="5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8C6E7-9B0E-E040-8D66-9CA563E7D5F9}" type="datetimeFigureOut">
              <a:rPr lang="en-US" smtClean="0"/>
              <a:t>7/16/17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774D4-2ECF-D244-87DE-B1DD2CCBB0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733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8C6E7-9B0E-E040-8D66-9CA563E7D5F9}" type="datetimeFigureOut">
              <a:rPr lang="en-US" smtClean="0"/>
              <a:t>7/16/17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774D4-2ECF-D244-87DE-B1DD2CCBB0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921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8C6E7-9B0E-E040-8D66-9CA563E7D5F9}" type="datetimeFigureOut">
              <a:rPr lang="en-US" smtClean="0"/>
              <a:t>7/16/17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774D4-2ECF-D244-87DE-B1DD2CCBB0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9410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8C6E7-9B0E-E040-8D66-9CA563E7D5F9}" type="datetimeFigureOut">
              <a:rPr lang="en-US" smtClean="0"/>
              <a:t>7/16/17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774D4-2ECF-D244-87DE-B1DD2CCBB0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5312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8C6E7-9B0E-E040-8D66-9CA563E7D5F9}" type="datetimeFigureOut">
              <a:rPr lang="en-US" smtClean="0"/>
              <a:t>7/16/17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774D4-2ECF-D244-87DE-B1DD2CCBB0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6097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8C6E7-9B0E-E040-8D66-9CA563E7D5F9}" type="datetimeFigureOut">
              <a:rPr lang="en-US" smtClean="0"/>
              <a:t>7/16/17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774D4-2ECF-D244-87DE-B1DD2CCBB0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0191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8C6E7-9B0E-E040-8D66-9CA563E7D5F9}" type="datetimeFigureOut">
              <a:rPr lang="en-US" smtClean="0"/>
              <a:t>7/16/17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774D4-2ECF-D244-87DE-B1DD2CCBB0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8322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8C6E7-9B0E-E040-8D66-9CA563E7D5F9}" type="datetimeFigureOut">
              <a:rPr lang="en-US" smtClean="0"/>
              <a:t>7/16/17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774D4-2ECF-D244-87DE-B1DD2CCBB0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4539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8C6E7-9B0E-E040-8D66-9CA563E7D5F9}" type="datetimeFigureOut">
              <a:rPr lang="en-US" smtClean="0"/>
              <a:t>7/16/17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774D4-2ECF-D244-87DE-B1DD2CCBB0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6838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8C6E7-9B0E-E040-8D66-9CA563E7D5F9}" type="datetimeFigureOut">
              <a:rPr lang="en-US" smtClean="0"/>
              <a:t>7/16/17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774D4-2ECF-D244-87DE-B1DD2CCBB0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4808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8C6E7-9B0E-E040-8D66-9CA563E7D5F9}" type="datetimeFigureOut">
              <a:rPr lang="en-US" smtClean="0"/>
              <a:t>7/16/17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774D4-2ECF-D244-87DE-B1DD2CCBB0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3962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98C6E7-9B0E-E040-8D66-9CA563E7D5F9}" type="datetimeFigureOut">
              <a:rPr lang="en-US" smtClean="0"/>
              <a:t>7/16/17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8774D4-2ECF-D244-87DE-B1DD2CCBB0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8296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gi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DNS Team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IETF 99 Hackathon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83876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Research &amp; Innovation (No Standards!)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Experimentation with Opportunistic TTL refresh of DNS records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Stubby packaging, GUI development and documentation.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0" y="3344101"/>
            <a:ext cx="3727450" cy="2832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103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Participants (</a:t>
            </a:r>
            <a:r>
              <a:rPr lang="en-US" i="1" dirty="0" smtClean="0">
                <a:solidFill>
                  <a:schemeClr val="accent1"/>
                </a:solidFill>
              </a:rPr>
              <a:t>new to IETF &amp; hackathon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err="1" smtClean="0"/>
              <a:t>Stéphane</a:t>
            </a:r>
            <a:r>
              <a:rPr lang="en-US" dirty="0" smtClean="0"/>
              <a:t> </a:t>
            </a:r>
            <a:r>
              <a:rPr lang="en-US" dirty="0" err="1" smtClean="0"/>
              <a:t>Bortzmeyer</a:t>
            </a:r>
            <a:endParaRPr lang="en-US" i="1" dirty="0" smtClean="0">
              <a:solidFill>
                <a:schemeClr val="accent1"/>
              </a:solidFill>
            </a:endParaRPr>
          </a:p>
          <a:p>
            <a:pPr marL="0" indent="0">
              <a:buNone/>
            </a:pPr>
            <a:r>
              <a:rPr lang="en-US" i="1" dirty="0" smtClean="0">
                <a:solidFill>
                  <a:schemeClr val="accent1"/>
                </a:solidFill>
              </a:rPr>
              <a:t>Tariq </a:t>
            </a:r>
            <a:r>
              <a:rPr lang="en-US" i="1" dirty="0" err="1" smtClean="0">
                <a:solidFill>
                  <a:schemeClr val="accent1"/>
                </a:solidFill>
              </a:rPr>
              <a:t>Damra</a:t>
            </a:r>
            <a:endParaRPr lang="en-US" i="1" dirty="0" smtClean="0">
              <a:solidFill>
                <a:schemeClr val="accent1"/>
              </a:solidFill>
            </a:endParaRPr>
          </a:p>
          <a:p>
            <a:pPr marL="0" indent="0">
              <a:buNone/>
            </a:pPr>
            <a:r>
              <a:rPr lang="en-US" dirty="0" smtClean="0"/>
              <a:t>Sara Dickinson</a:t>
            </a:r>
          </a:p>
          <a:p>
            <a:pPr marL="0" indent="0">
              <a:buNone/>
            </a:pPr>
            <a:r>
              <a:rPr lang="en-US" dirty="0" smtClean="0"/>
              <a:t>John Dickinson</a:t>
            </a:r>
          </a:p>
          <a:p>
            <a:pPr marL="0" indent="0">
              <a:buNone/>
            </a:pPr>
            <a:r>
              <a:rPr lang="en-US" dirty="0" smtClean="0"/>
              <a:t>Ralph Dolmans</a:t>
            </a:r>
          </a:p>
          <a:p>
            <a:pPr marL="0" indent="0">
              <a:buNone/>
            </a:pPr>
            <a:r>
              <a:rPr lang="en-US" dirty="0" smtClean="0"/>
              <a:t>Jim Hague</a:t>
            </a:r>
          </a:p>
          <a:p>
            <a:pPr marL="0" indent="0">
              <a:buNone/>
            </a:pPr>
            <a:r>
              <a:rPr lang="en-US" dirty="0" smtClean="0"/>
              <a:t>Paul Hoffman </a:t>
            </a:r>
          </a:p>
          <a:p>
            <a:pPr marL="0" indent="0">
              <a:buNone/>
            </a:pPr>
            <a:r>
              <a:rPr lang="en-US" dirty="0" smtClean="0"/>
              <a:t>Shuman </a:t>
            </a:r>
            <a:r>
              <a:rPr lang="en-US" dirty="0" err="1" smtClean="0"/>
              <a:t>Huque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Shane Kerr</a:t>
            </a:r>
            <a:endParaRPr lang="en-US" i="1" dirty="0" smtClean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US" i="1" dirty="0">
              <a:solidFill>
                <a:schemeClr val="accent1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i="1" dirty="0" err="1" smtClean="0">
                <a:solidFill>
                  <a:schemeClr val="accent1"/>
                </a:solidFill>
              </a:rPr>
              <a:t>Matti</a:t>
            </a:r>
            <a:r>
              <a:rPr lang="en-US" i="1" dirty="0" smtClean="0">
                <a:solidFill>
                  <a:schemeClr val="accent1"/>
                </a:solidFill>
              </a:rPr>
              <a:t> </a:t>
            </a:r>
            <a:r>
              <a:rPr lang="en-US" i="1" dirty="0" err="1" smtClean="0">
                <a:solidFill>
                  <a:schemeClr val="accent1"/>
                </a:solidFill>
              </a:rPr>
              <a:t>Klock</a:t>
            </a:r>
            <a:endParaRPr lang="en-US" i="1" dirty="0" smtClean="0">
              <a:solidFill>
                <a:schemeClr val="accent1"/>
              </a:solidFill>
            </a:endParaRPr>
          </a:p>
          <a:p>
            <a:pPr marL="0" indent="0">
              <a:buNone/>
            </a:pPr>
            <a:r>
              <a:rPr lang="en-US" dirty="0" smtClean="0"/>
              <a:t>Dave Lawrence</a:t>
            </a:r>
          </a:p>
          <a:p>
            <a:pPr marL="0" indent="0">
              <a:buNone/>
            </a:pPr>
            <a:r>
              <a:rPr lang="en-US" dirty="0" smtClean="0"/>
              <a:t>Benno Overeinder</a:t>
            </a:r>
          </a:p>
          <a:p>
            <a:pPr marL="0" indent="0">
              <a:buNone/>
            </a:pPr>
            <a:r>
              <a:rPr lang="en-US" dirty="0" smtClean="0"/>
              <a:t>Melinda Shore</a:t>
            </a:r>
          </a:p>
          <a:p>
            <a:pPr marL="0" indent="0">
              <a:buNone/>
            </a:pPr>
            <a:r>
              <a:rPr lang="en-US" dirty="0" smtClean="0"/>
              <a:t>Petr </a:t>
            </a:r>
            <a:r>
              <a:rPr lang="en-US" dirty="0" err="1" smtClean="0"/>
              <a:t>Špaček</a:t>
            </a:r>
            <a:endParaRPr lang="en-US" dirty="0" smtClean="0"/>
          </a:p>
          <a:p>
            <a:pPr marL="0" indent="0">
              <a:buNone/>
            </a:pPr>
            <a:r>
              <a:rPr lang="en-US" dirty="0" err="1" smtClean="0"/>
              <a:t>Ondřej</a:t>
            </a:r>
            <a:r>
              <a:rPr lang="en-US" dirty="0" smtClean="0"/>
              <a:t> </a:t>
            </a:r>
            <a:r>
              <a:rPr lang="en-US" dirty="0" err="1" smtClean="0"/>
              <a:t>Surý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Willem </a:t>
            </a:r>
            <a:r>
              <a:rPr lang="en-US" dirty="0" err="1" smtClean="0"/>
              <a:t>Toorop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Jan </a:t>
            </a:r>
            <a:r>
              <a:rPr lang="en-US" dirty="0" err="1" smtClean="0"/>
              <a:t>Včelák</a:t>
            </a:r>
            <a:endParaRPr lang="en-US" dirty="0" smtClean="0"/>
          </a:p>
          <a:p>
            <a:pPr marL="0" indent="0">
              <a:buNone/>
            </a:pPr>
            <a:r>
              <a:rPr lang="en-US" i="1" dirty="0" smtClean="0">
                <a:solidFill>
                  <a:schemeClr val="accent1"/>
                </a:solidFill>
              </a:rPr>
              <a:t>Lars </a:t>
            </a:r>
            <a:r>
              <a:rPr lang="en-US" i="1" dirty="0" err="1" smtClean="0">
                <a:solidFill>
                  <a:schemeClr val="accent1"/>
                </a:solidFill>
              </a:rPr>
              <a:t>Wegmann</a:t>
            </a:r>
            <a:endParaRPr lang="en-US" i="1" dirty="0" smtClean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20789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Education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439" y="1690688"/>
            <a:ext cx="7097122" cy="4722812"/>
          </a:xfrm>
        </p:spPr>
      </p:pic>
    </p:spTree>
    <p:extLst>
      <p:ext uri="{BB962C8B-B14F-4D97-AF65-F5344CB8AC3E}">
        <p14:creationId xmlns:p14="http://schemas.microsoft.com/office/powerpoint/2010/main" val="5476424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 on Drafts and Standards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New Ed25519 elliptic curve support in Knot Resolver [RFC 8032]</a:t>
            </a:r>
          </a:p>
          <a:p>
            <a:r>
              <a:rPr lang="en-US" dirty="0" smtClean="0"/>
              <a:t>DNS multiple QTYPEs prototype implementation in BIND [draft-bellis-</a:t>
            </a:r>
            <a:r>
              <a:rPr lang="en-US" dirty="0" err="1" smtClean="0"/>
              <a:t>dnsext</a:t>
            </a:r>
            <a:r>
              <a:rPr lang="en-US" dirty="0" smtClean="0"/>
              <a:t>-multi-</a:t>
            </a:r>
            <a:r>
              <a:rPr lang="en-US" dirty="0" err="1" smtClean="0"/>
              <a:t>qtypes</a:t>
            </a:r>
            <a:r>
              <a:rPr lang="en-US" dirty="0" smtClean="0"/>
              <a:t>]</a:t>
            </a:r>
          </a:p>
          <a:p>
            <a:r>
              <a:rPr lang="en-US" dirty="0" smtClean="0"/>
              <a:t>TCP Fast Open in Knot Resolver [RFC 7413]</a:t>
            </a:r>
          </a:p>
          <a:p>
            <a:r>
              <a:rPr lang="en-US" dirty="0" smtClean="0"/>
              <a:t>DNSSEC chain TLS extension in </a:t>
            </a:r>
            <a:r>
              <a:rPr lang="en-US" dirty="0" err="1" smtClean="0"/>
              <a:t>getdns</a:t>
            </a:r>
            <a:r>
              <a:rPr lang="en-US" dirty="0" smtClean="0"/>
              <a:t> and Unbound [draft-</a:t>
            </a:r>
            <a:r>
              <a:rPr lang="en-US" dirty="0" err="1" smtClean="0"/>
              <a:t>ietf</a:t>
            </a:r>
            <a:r>
              <a:rPr lang="en-US" dirty="0" smtClean="0"/>
              <a:t>-</a:t>
            </a:r>
            <a:r>
              <a:rPr lang="en-US" dirty="0" err="1" smtClean="0"/>
              <a:t>tls</a:t>
            </a:r>
            <a:r>
              <a:rPr lang="en-US" dirty="0" smtClean="0"/>
              <a:t>-</a:t>
            </a:r>
            <a:r>
              <a:rPr lang="en-US" dirty="0" err="1" smtClean="0"/>
              <a:t>dnssec</a:t>
            </a:r>
            <a:r>
              <a:rPr lang="en-US" dirty="0" smtClean="0"/>
              <a:t>-chain-extension]</a:t>
            </a:r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Work on the C-DNS capture format [draft-</a:t>
            </a:r>
            <a:r>
              <a:rPr lang="en-US" dirty="0" err="1" smtClean="0"/>
              <a:t>ietf</a:t>
            </a:r>
            <a:r>
              <a:rPr lang="en-US" dirty="0" smtClean="0"/>
              <a:t>-</a:t>
            </a:r>
            <a:r>
              <a:rPr lang="en-US" dirty="0" err="1" smtClean="0"/>
              <a:t>dnsop</a:t>
            </a:r>
            <a:r>
              <a:rPr lang="en-US" dirty="0" smtClean="0"/>
              <a:t>-</a:t>
            </a:r>
            <a:r>
              <a:rPr lang="en-US" dirty="0" err="1" smtClean="0"/>
              <a:t>dns</a:t>
            </a:r>
            <a:r>
              <a:rPr lang="en-US" dirty="0" smtClean="0"/>
              <a:t>-capture-format]</a:t>
            </a:r>
            <a:endParaRPr lang="en-US" dirty="0"/>
          </a:p>
        </p:txBody>
      </p:sp>
      <p:pic>
        <p:nvPicPr>
          <p:cNvPr id="8" name="Content Placeholder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3078671"/>
            <a:ext cx="5181600" cy="3428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029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Root KSK Roll-over (October 11</a:t>
            </a:r>
            <a:r>
              <a:rPr lang="en-US" baseline="30000" dirty="0" smtClean="0"/>
              <a:t>th</a:t>
            </a:r>
            <a:r>
              <a:rPr lang="en-US" dirty="0" smtClean="0"/>
              <a:t>, 2017)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DNS testing tool Deckard</a:t>
            </a:r>
          </a:p>
          <a:p>
            <a:r>
              <a:rPr lang="en-US" dirty="0" smtClean="0"/>
              <a:t>Extending test set for Automated Updates for DNSSEC Trust Anchors [RFC 5011]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upport for Knot Resolver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upport for Unbound 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Root KSK roll-over timeline</a:t>
            </a:r>
          </a:p>
          <a:p>
            <a:pPr lvl="1"/>
            <a:r>
              <a:rPr lang="en-US" dirty="0" smtClean="0"/>
              <a:t>July 11</a:t>
            </a:r>
            <a:r>
              <a:rPr lang="en-US" baseline="30000" dirty="0" smtClean="0"/>
              <a:t>th</a:t>
            </a:r>
            <a:r>
              <a:rPr lang="en-US" dirty="0" smtClean="0"/>
              <a:t>: publication of new KSK</a:t>
            </a:r>
          </a:p>
          <a:p>
            <a:pPr lvl="1"/>
            <a:r>
              <a:rPr lang="en-US" dirty="0" smtClean="0"/>
              <a:t>October 11</a:t>
            </a:r>
            <a:r>
              <a:rPr lang="en-US" baseline="30000" dirty="0" smtClean="0"/>
              <a:t>th</a:t>
            </a:r>
            <a:r>
              <a:rPr lang="en-US" dirty="0" smtClean="0"/>
              <a:t>: new KSK is used to sign the root zone</a:t>
            </a:r>
          </a:p>
          <a:p>
            <a:pPr lvl="1"/>
            <a:r>
              <a:rPr lang="en-US" dirty="0" smtClean="0"/>
              <a:t>January 11</a:t>
            </a:r>
            <a:r>
              <a:rPr lang="en-US" baseline="30000" dirty="0" smtClean="0"/>
              <a:t>th</a:t>
            </a:r>
            <a:r>
              <a:rPr lang="en-US" dirty="0" smtClean="0"/>
              <a:t>: revocation of old KSK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200" y="3907631"/>
            <a:ext cx="5245100" cy="2950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9015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Shape 1"/>
          <p:cNvSpPr txBox="1"/>
          <p:nvPr/>
        </p:nvSpPr>
        <p:spPr>
          <a:xfrm>
            <a:off x="1980740" y="-281843"/>
            <a:ext cx="8229627" cy="114500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GB" sz="3992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Since DANE, DNSSEC not just for </a:t>
            </a:r>
          </a:p>
        </p:txBody>
      </p:sp>
      <p:pic>
        <p:nvPicPr>
          <p:cNvPr id="42" name="Picture 41"/>
          <p:cNvPicPr/>
          <p:nvPr/>
        </p:nvPicPr>
        <p:blipFill>
          <a:blip r:embed="rId2"/>
          <a:stretch/>
        </p:blipFill>
        <p:spPr>
          <a:xfrm>
            <a:off x="3352399" y="599285"/>
            <a:ext cx="4687808" cy="3123790"/>
          </a:xfrm>
          <a:prstGeom prst="rect">
            <a:avLst/>
          </a:prstGeom>
          <a:ln>
            <a:noFill/>
          </a:ln>
        </p:spPr>
      </p:pic>
      <p:sp>
        <p:nvSpPr>
          <p:cNvPr id="43" name="TextShape 2"/>
          <p:cNvSpPr txBox="1"/>
          <p:nvPr/>
        </p:nvSpPr>
        <p:spPr>
          <a:xfrm>
            <a:off x="3124116" y="3723075"/>
            <a:ext cx="4931114" cy="56597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GB" sz="3992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DNS Operators</a:t>
            </a:r>
          </a:p>
        </p:txBody>
      </p:sp>
    </p:spTree>
    <p:extLst>
      <p:ext uri="{BB962C8B-B14F-4D97-AF65-F5344CB8AC3E}">
        <p14:creationId xmlns:p14="http://schemas.microsoft.com/office/powerpoint/2010/main" val="945666531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Shape 1"/>
          <p:cNvSpPr txBox="1"/>
          <p:nvPr/>
        </p:nvSpPr>
        <p:spPr>
          <a:xfrm>
            <a:off x="1980740" y="-281843"/>
            <a:ext cx="8229627" cy="114500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GB" sz="3992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Since DANE, DNSSEC not just for </a:t>
            </a:r>
          </a:p>
        </p:txBody>
      </p:sp>
      <p:pic>
        <p:nvPicPr>
          <p:cNvPr id="45" name="Picture 44"/>
          <p:cNvPicPr/>
          <p:nvPr/>
        </p:nvPicPr>
        <p:blipFill>
          <a:blip r:embed="rId2"/>
          <a:stretch/>
        </p:blipFill>
        <p:spPr>
          <a:xfrm>
            <a:off x="3352399" y="599285"/>
            <a:ext cx="4687808" cy="3123790"/>
          </a:xfrm>
          <a:prstGeom prst="rect">
            <a:avLst/>
          </a:prstGeom>
          <a:ln>
            <a:noFill/>
          </a:ln>
        </p:spPr>
      </p:pic>
      <p:pic>
        <p:nvPicPr>
          <p:cNvPr id="46" name="Picture 45"/>
          <p:cNvPicPr/>
          <p:nvPr/>
        </p:nvPicPr>
        <p:blipFill>
          <a:blip r:embed="rId3"/>
          <a:stretch/>
        </p:blipFill>
        <p:spPr>
          <a:xfrm>
            <a:off x="8445499" y="3592441"/>
            <a:ext cx="2026463" cy="3040837"/>
          </a:xfrm>
          <a:prstGeom prst="rect">
            <a:avLst/>
          </a:prstGeom>
          <a:ln>
            <a:noFill/>
          </a:ln>
        </p:spPr>
      </p:pic>
      <p:sp>
        <p:nvSpPr>
          <p:cNvPr id="47" name="TextShape 2"/>
          <p:cNvSpPr txBox="1"/>
          <p:nvPr/>
        </p:nvSpPr>
        <p:spPr>
          <a:xfrm>
            <a:off x="3124116" y="3723075"/>
            <a:ext cx="4931114" cy="56597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GB" sz="3992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DNS Operators</a:t>
            </a:r>
          </a:p>
        </p:txBody>
      </p:sp>
      <p:sp>
        <p:nvSpPr>
          <p:cNvPr id="48" name="TextShape 3"/>
          <p:cNvSpPr txBox="1"/>
          <p:nvPr/>
        </p:nvSpPr>
        <p:spPr>
          <a:xfrm>
            <a:off x="8414474" y="1134885"/>
            <a:ext cx="2079696" cy="226160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GB" sz="3992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but also</a:t>
            </a:r>
          </a:p>
          <a:p>
            <a:pPr algn="ctr"/>
            <a:r>
              <a:rPr lang="en-GB" sz="3992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for</a:t>
            </a:r>
            <a:r>
              <a:rPr sz="1633"/>
              <a:t/>
            </a:r>
            <a:br>
              <a:rPr sz="1633"/>
            </a:br>
            <a:r>
              <a:rPr lang="en-GB" sz="3992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end-users</a:t>
            </a:r>
          </a:p>
        </p:txBody>
      </p:sp>
    </p:spTree>
    <p:extLst>
      <p:ext uri="{BB962C8B-B14F-4D97-AF65-F5344CB8AC3E}">
        <p14:creationId xmlns:p14="http://schemas.microsoft.com/office/powerpoint/2010/main" val="29091507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Shape 1"/>
          <p:cNvSpPr txBox="1"/>
          <p:nvPr/>
        </p:nvSpPr>
        <p:spPr>
          <a:xfrm>
            <a:off x="1980740" y="-281843"/>
            <a:ext cx="8229627" cy="114500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GB" sz="3992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Since DANE, DNSSEC not just for </a:t>
            </a:r>
          </a:p>
        </p:txBody>
      </p:sp>
      <p:pic>
        <p:nvPicPr>
          <p:cNvPr id="50" name="Picture 49"/>
          <p:cNvPicPr/>
          <p:nvPr/>
        </p:nvPicPr>
        <p:blipFill>
          <a:blip r:embed="rId2"/>
          <a:stretch/>
        </p:blipFill>
        <p:spPr>
          <a:xfrm>
            <a:off x="1784789" y="3004587"/>
            <a:ext cx="4142083" cy="4142083"/>
          </a:xfrm>
          <a:prstGeom prst="rect">
            <a:avLst/>
          </a:prstGeom>
          <a:ln>
            <a:noFill/>
          </a:ln>
        </p:spPr>
      </p:pic>
      <p:sp>
        <p:nvSpPr>
          <p:cNvPr id="51" name="TextShape 2"/>
          <p:cNvSpPr txBox="1"/>
          <p:nvPr/>
        </p:nvSpPr>
        <p:spPr>
          <a:xfrm rot="1620000">
            <a:off x="-1106799" y="3659391"/>
            <a:ext cx="8358302" cy="5002963"/>
          </a:xfrm>
          <a:prstGeom prst="rect">
            <a:avLst/>
          </a:prstGeom>
          <a:noFill/>
          <a:ln>
            <a:noFill/>
          </a:ln>
        </p:spPr>
        <p:txBody>
          <a:bodyPr lIns="81646" tIns="40823" rIns="81646" bIns="40823"/>
          <a:lstStyle/>
          <a:p>
            <a:r>
              <a:rPr lang="en-GB" sz="1452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Network Working Group                                         M. StJohns</a:t>
            </a:r>
            <a:endParaRPr lang="en-GB" sz="1452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GB" sz="1452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Request for Comments: </a:t>
            </a:r>
            <a:r>
              <a:rPr lang="en-GB" sz="1452" b="1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5011</a:t>
            </a:r>
            <a:r>
              <a:rPr lang="en-GB" sz="1452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                                   Independent</a:t>
            </a:r>
            <a:endParaRPr lang="en-GB" sz="1452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GB" sz="1452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Category: Standards Track                                 September 2007</a:t>
            </a:r>
            <a:r>
              <a:rPr sz="1633"/>
              <a:t/>
            </a:r>
            <a:br>
              <a:rPr sz="1633"/>
            </a:br>
            <a:r>
              <a:rPr sz="1633"/>
              <a:t/>
            </a:r>
            <a:br>
              <a:rPr sz="1633"/>
            </a:br>
            <a:endParaRPr lang="en-GB" sz="1452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GB" sz="1452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        Automated Updates of DNS Security (DNSSEC) Trust Anchors</a:t>
            </a:r>
            <a:r>
              <a:rPr sz="1633"/>
              <a:t/>
            </a:r>
            <a:br>
              <a:rPr sz="1633"/>
            </a:br>
            <a:endParaRPr lang="en-GB" sz="1452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GB" sz="1452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Status of This Memo</a:t>
            </a:r>
            <a:r>
              <a:rPr sz="1633"/>
              <a:t/>
            </a:r>
            <a:br>
              <a:rPr sz="1633"/>
            </a:br>
            <a:endParaRPr lang="en-GB" sz="1452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GB" sz="1452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   This document specifies an Internet standards track protocol for the</a:t>
            </a:r>
            <a:endParaRPr lang="en-GB" sz="1452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GB" sz="1452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   Internet community, and requests discussion and suggestions for</a:t>
            </a:r>
            <a:endParaRPr lang="en-GB" sz="1452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GB" sz="1452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   improvements.  Please refer to the current edition of the "Internet</a:t>
            </a:r>
            <a:endParaRPr lang="en-GB" sz="1452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GB" sz="1452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   Official Protocol Standards" (STD 1) for the standardization state</a:t>
            </a:r>
            <a:endParaRPr lang="en-GB" sz="1452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GB" sz="1452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   and status of this protocol.  Distribution of this memo is unlimited.</a:t>
            </a:r>
            <a:r>
              <a:rPr sz="1633"/>
              <a:t/>
            </a:r>
            <a:br>
              <a:rPr sz="1633"/>
            </a:br>
            <a:endParaRPr lang="en-GB" sz="1452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GB" sz="1452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Abstract</a:t>
            </a:r>
            <a:r>
              <a:rPr sz="1633"/>
              <a:t/>
            </a:r>
            <a:br>
              <a:rPr sz="1633"/>
            </a:br>
            <a:endParaRPr lang="en-GB" sz="1452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GB" sz="1452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   This document describes a means for automated, authenticated, and</a:t>
            </a:r>
            <a:endParaRPr lang="en-GB" sz="1452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GB" sz="1452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   authorized updating of DNSSEC "trust anchors".  The method provides</a:t>
            </a:r>
            <a:endParaRPr lang="en-GB" sz="1452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GB" sz="1452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   protection against N-1 key compromises of N keys in the trust point</a:t>
            </a:r>
            <a:endParaRPr lang="en-GB" sz="1452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GB" sz="1452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   key set.  Based on the trust established by the presence of a current</a:t>
            </a:r>
            <a:endParaRPr lang="en-GB" sz="1452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GB" sz="1452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   anchor, other anchors may be added at the same place in the</a:t>
            </a:r>
            <a:endParaRPr lang="en-GB" sz="1452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GB" sz="1452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   hierarchy, and, ultimately, supplant the existing anchor(s).</a:t>
            </a:r>
            <a:endParaRPr lang="en-GB" sz="1452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2" name="Picture 51"/>
          <p:cNvPicPr/>
          <p:nvPr/>
        </p:nvPicPr>
        <p:blipFill>
          <a:blip r:embed="rId3"/>
          <a:stretch/>
        </p:blipFill>
        <p:spPr>
          <a:xfrm>
            <a:off x="3352399" y="599285"/>
            <a:ext cx="4687808" cy="3123790"/>
          </a:xfrm>
          <a:prstGeom prst="rect">
            <a:avLst/>
          </a:prstGeom>
          <a:ln>
            <a:noFill/>
          </a:ln>
        </p:spPr>
      </p:pic>
      <p:pic>
        <p:nvPicPr>
          <p:cNvPr id="53" name="Picture 52"/>
          <p:cNvPicPr/>
          <p:nvPr/>
        </p:nvPicPr>
        <p:blipFill>
          <a:blip r:embed="rId4"/>
          <a:stretch/>
        </p:blipFill>
        <p:spPr>
          <a:xfrm>
            <a:off x="8445499" y="3592441"/>
            <a:ext cx="2026463" cy="3040837"/>
          </a:xfrm>
          <a:prstGeom prst="rect">
            <a:avLst/>
          </a:prstGeom>
          <a:ln>
            <a:noFill/>
          </a:ln>
        </p:spPr>
      </p:pic>
      <p:sp>
        <p:nvSpPr>
          <p:cNvPr id="54" name="TextShape 3"/>
          <p:cNvSpPr txBox="1"/>
          <p:nvPr/>
        </p:nvSpPr>
        <p:spPr>
          <a:xfrm>
            <a:off x="3124116" y="3723075"/>
            <a:ext cx="4931114" cy="56597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GB" sz="3992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DNS Operators</a:t>
            </a:r>
          </a:p>
        </p:txBody>
      </p:sp>
      <p:sp>
        <p:nvSpPr>
          <p:cNvPr id="55" name="TextShape 4"/>
          <p:cNvSpPr txBox="1"/>
          <p:nvPr/>
        </p:nvSpPr>
        <p:spPr>
          <a:xfrm>
            <a:off x="8414474" y="1134885"/>
            <a:ext cx="2079696" cy="226160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GB" sz="3992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but also</a:t>
            </a:r>
          </a:p>
          <a:p>
            <a:pPr algn="ctr"/>
            <a:r>
              <a:rPr lang="en-GB" sz="3992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for</a:t>
            </a:r>
            <a:r>
              <a:rPr sz="1633"/>
              <a:t/>
            </a:r>
            <a:br>
              <a:rPr sz="1633"/>
            </a:br>
            <a:r>
              <a:rPr lang="en-GB" sz="3992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end-users</a:t>
            </a:r>
          </a:p>
        </p:txBody>
      </p:sp>
    </p:spTree>
    <p:extLst>
      <p:ext uri="{BB962C8B-B14F-4D97-AF65-F5344CB8AC3E}">
        <p14:creationId xmlns:p14="http://schemas.microsoft.com/office/powerpoint/2010/main" val="173680091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Picture 56"/>
          <p:cNvPicPr/>
          <p:nvPr/>
        </p:nvPicPr>
        <p:blipFill>
          <a:blip r:embed="rId2"/>
          <a:stretch/>
        </p:blipFill>
        <p:spPr>
          <a:xfrm>
            <a:off x="1284251" y="1730376"/>
            <a:ext cx="1903449" cy="608933"/>
          </a:xfrm>
          <a:prstGeom prst="rect">
            <a:avLst/>
          </a:prstGeom>
          <a:ln>
            <a:noFill/>
          </a:ln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Hack: </a:t>
            </a:r>
            <a:r>
              <a:rPr lang="en-GB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Bradley Hand"/>
              </a:rPr>
              <a:t>Zero configuration DNSSEC</a:t>
            </a:r>
            <a:r>
              <a:rPr lang="en-GB" sz="2000" dirty="0" smtClean="0"/>
              <a:t/>
            </a:r>
            <a:br>
              <a:rPr lang="en-GB" sz="2000" dirty="0" smtClean="0"/>
            </a:br>
            <a:r>
              <a:rPr lang="en-GB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Bradley Hand"/>
              </a:rPr>
              <a:t>for end-user applications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889125"/>
            <a:ext cx="10515600" cy="4351338"/>
          </a:xfrm>
        </p:spPr>
        <p:txBody>
          <a:bodyPr>
            <a:normAutofit fontScale="92500" lnSpcReduction="10000"/>
          </a:bodyPr>
          <a:lstStyle/>
          <a:p>
            <a:pPr marL="391910" indent="-293933">
              <a:spcBef>
                <a:spcPts val="1286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903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                   delivers DNSSEC to home cooks</a:t>
            </a:r>
            <a:r>
              <a:rPr lang="en-GB" sz="1633" dirty="0"/>
              <a:t> </a:t>
            </a:r>
            <a:r>
              <a:rPr lang="en-GB" sz="2903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(i.e. end-user apps)</a:t>
            </a:r>
          </a:p>
          <a:p>
            <a:pPr marL="391910" indent="-293933">
              <a:spcBef>
                <a:spcPts val="1286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903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Anticipate not running as a stable process</a:t>
            </a:r>
          </a:p>
          <a:p>
            <a:pPr marL="391910" indent="-293933">
              <a:spcBef>
                <a:spcPts val="1286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903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Anticipate other “malicious” end-user apps</a:t>
            </a:r>
            <a:r>
              <a:rPr lang="en-GB" sz="1633" dirty="0" smtClean="0"/>
              <a:t/>
            </a:r>
            <a:br>
              <a:rPr lang="en-GB" sz="1633" dirty="0" smtClean="0"/>
            </a:br>
            <a:r>
              <a:rPr lang="en-GB" sz="1633" dirty="0" smtClean="0"/>
              <a:t/>
            </a:r>
            <a:br>
              <a:rPr lang="en-GB" sz="1633" dirty="0" smtClean="0"/>
            </a:br>
            <a:r>
              <a:rPr lang="en-GB" sz="3629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Bradley Hand"/>
              </a:rPr>
              <a:t>How?</a:t>
            </a:r>
            <a:endParaRPr lang="en-GB" sz="3629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91910" indent="-293933">
              <a:spcBef>
                <a:spcPts val="1286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903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download TA from ICANN </a:t>
            </a:r>
            <a:r>
              <a:rPr lang="en-GB" sz="2903" i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on the fly when needed</a:t>
            </a:r>
            <a:endParaRPr lang="en-GB" sz="2903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91910" indent="-293933">
              <a:spcBef>
                <a:spcPts val="1286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903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Minimize # downloads, by:</a:t>
            </a:r>
          </a:p>
          <a:p>
            <a:pPr marL="783821" lvl="1" indent="-293933">
              <a:spcBef>
                <a:spcPts val="1029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254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Storing DNSKEY too</a:t>
            </a:r>
          </a:p>
          <a:p>
            <a:pPr marL="783821" lvl="1" indent="-293933">
              <a:spcBef>
                <a:spcPts val="1029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254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Retry download only on newly seen Key IDs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529880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268</TotalTime>
  <Words>234</Words>
  <Application>Microsoft Macintosh PowerPoint</Application>
  <PresentationFormat>Widescreen</PresentationFormat>
  <Paragraphs>75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Arial</vt:lpstr>
      <vt:lpstr>Bradley Hand</vt:lpstr>
      <vt:lpstr>Calibri</vt:lpstr>
      <vt:lpstr>Calibri Light</vt:lpstr>
      <vt:lpstr>Courier New</vt:lpstr>
      <vt:lpstr>Symbol</vt:lpstr>
      <vt:lpstr>Wingdings</vt:lpstr>
      <vt:lpstr>Office Theme</vt:lpstr>
      <vt:lpstr>DNS Team</vt:lpstr>
      <vt:lpstr>Participants (new to IETF &amp; hackathon)</vt:lpstr>
      <vt:lpstr>Education</vt:lpstr>
      <vt:lpstr>Work on Drafts and Standards</vt:lpstr>
      <vt:lpstr>Root KSK Roll-over (October 11th, 2017)</vt:lpstr>
      <vt:lpstr>PowerPoint Presentation</vt:lpstr>
      <vt:lpstr>PowerPoint Presentation</vt:lpstr>
      <vt:lpstr>PowerPoint Presentation</vt:lpstr>
      <vt:lpstr>Hack: Zero configuration DNSSEC for end-user applications</vt:lpstr>
      <vt:lpstr>Research &amp; Innovation (No Standards!)</vt:lpstr>
    </vt:vector>
  </TitlesOfParts>
  <Company/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DNS Team</dc:title>
  <dc:creator>Benno Overeinder</dc:creator>
  <cp:lastModifiedBy>Benno Overeinder</cp:lastModifiedBy>
  <cp:revision>18</cp:revision>
  <dcterms:created xsi:type="dcterms:W3CDTF">2017-07-16T07:21:09Z</dcterms:created>
  <dcterms:modified xsi:type="dcterms:W3CDTF">2017-07-16T11:55:47Z</dcterms:modified>
</cp:coreProperties>
</file>